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65" r:id="rId5"/>
    <p:sldId id="261" r:id="rId6"/>
    <p:sldId id="264" r:id="rId7"/>
    <p:sldId id="266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0D2E-2D0C-4109-AB3B-403B2C1F6E68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B8AAC-3512-4F88-AF44-8AFE04055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1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BDE30-FA27-4B9C-9C78-2989FD5E846D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EA16D-264C-4FE8-BDE6-7A8005AF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6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0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8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CF8D-CF2C-4010-B7CF-7A0E7CD9E651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8D61-9AA5-465F-84ED-10E4ED41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4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Exams</a:t>
            </a:r>
            <a:r>
              <a:rPr lang="en-US" alt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sz="4000" b="1" dirty="0">
              <a:latin typeface="Noto Serif SemBd" panose="02020702060505020204" pitchFamily="18"/>
              <a:ea typeface="Noto Serif SemBd" panose="02020702060505020204" pitchFamily="18"/>
              <a:cs typeface="Noto Serif SemBd" panose="02020702060505020204" pitchFamily="1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254125"/>
            <a:ext cx="7886700" cy="4351338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buClr>
                <a:srgbClr val="000000"/>
              </a:buClr>
              <a:buNone/>
            </a:pPr>
            <a:r>
              <a:rPr lang="en-US" alt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The goal of the exam program is to protect the public interest, foster investor and donor confidence, and protect legitimate businesses. </a:t>
            </a:r>
          </a:p>
          <a:p>
            <a:pPr>
              <a:lnSpc>
                <a:spcPct val="100000"/>
              </a:lnSpc>
            </a:pPr>
            <a:endParaRPr lang="en-US" altLang="en-US" sz="1900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r>
              <a:rPr lang="en-US" alt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Two Types of Examinations</a:t>
            </a:r>
          </a:p>
          <a:p>
            <a:pPr>
              <a:lnSpc>
                <a:spcPct val="100000"/>
              </a:lnSpc>
            </a:pPr>
            <a:endParaRPr lang="en-US" altLang="en-US" sz="1900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 lvl="1">
              <a:lnSpc>
                <a:spcPct val="100000"/>
              </a:lnSpc>
            </a:pPr>
            <a:r>
              <a:rPr lang="en-US" alt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 Routine --</a:t>
            </a:r>
            <a:r>
              <a:rPr lang="en-US" alt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generally a standard comprehensive exam</a:t>
            </a:r>
          </a:p>
          <a:p>
            <a:pPr lvl="1">
              <a:lnSpc>
                <a:spcPct val="100000"/>
              </a:lnSpc>
            </a:pPr>
            <a:endParaRPr lang="en-US" altLang="en-US" sz="1900" i="1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 lvl="1">
              <a:lnSpc>
                <a:spcPct val="100000"/>
              </a:lnSpc>
            </a:pPr>
            <a:r>
              <a:rPr lang="en-US" alt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 </a:t>
            </a:r>
            <a:r>
              <a:rPr lang="en-US" alt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  <a:sym typeface="Wingdings" panose="05000000000000000000" pitchFamily="2" charset="2"/>
              </a:rPr>
              <a:t>For Cause --</a:t>
            </a:r>
            <a:r>
              <a:rPr lang="en-US" alt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  <a:sym typeface="Wingdings" panose="05000000000000000000" pitchFamily="2" charset="2"/>
              </a:rPr>
              <a:t>there for a reason, sometimes a focused exam</a:t>
            </a:r>
            <a:endParaRPr lang="en-US" altLang="en-US" sz="1900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endParaRPr lang="en-US" altLang="en-US" sz="1900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r>
              <a:rPr lang="en-US" alt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 Some exams are conducted from examiner’s office</a:t>
            </a:r>
            <a:r>
              <a:rPr lang="en-US" alt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/>
            </a:r>
            <a:br>
              <a:rPr lang="en-US" alt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</a:br>
            <a:endParaRPr lang="en-US" altLang="en-US" sz="1900" i="1" dirty="0" smtClean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endParaRPr lang="en-US" sz="19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579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7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1901"/>
            <a:ext cx="7886700" cy="4945062"/>
          </a:xfrm>
        </p:spPr>
        <p:txBody>
          <a:bodyPr>
            <a:normAutofit/>
          </a:bodyPr>
          <a:lstStyle/>
          <a:p>
            <a:pPr marL="273050" indent="-273050">
              <a:lnSpc>
                <a:spcPct val="100000"/>
              </a:lnSpc>
              <a:buNone/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State examinations generally include the following areas:</a:t>
            </a:r>
          </a:p>
          <a:p>
            <a:pPr marL="776288" lvl="1" indent="-342900"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Books </a:t>
            </a: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and records</a:t>
            </a:r>
          </a:p>
          <a:p>
            <a:pPr lvl="2">
              <a:lnSpc>
                <a:spcPct val="100000"/>
              </a:lnSpc>
            </a:pPr>
            <a:r>
              <a:rPr lang="en-US" altLang="en-US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Financials/Accounting</a:t>
            </a:r>
          </a:p>
          <a:p>
            <a:pPr lvl="2">
              <a:lnSpc>
                <a:spcPct val="100000"/>
              </a:lnSpc>
            </a:pPr>
            <a:r>
              <a:rPr lang="en-US" altLang="en-US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Contracts/Agreements</a:t>
            </a:r>
          </a:p>
          <a:p>
            <a:pPr lvl="2">
              <a:lnSpc>
                <a:spcPct val="100000"/>
              </a:lnSpc>
            </a:pPr>
            <a:r>
              <a:rPr lang="en-US" altLang="en-US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Advertising/Solicitations</a:t>
            </a:r>
          </a:p>
          <a:p>
            <a:pPr lvl="2">
              <a:lnSpc>
                <a:spcPct val="100000"/>
              </a:lnSpc>
            </a:pPr>
            <a:r>
              <a:rPr lang="en-US" altLang="en-US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Trading histories, commission reports </a:t>
            </a:r>
          </a:p>
          <a:p>
            <a:pPr lvl="2">
              <a:lnSpc>
                <a:spcPct val="100000"/>
              </a:lnSpc>
            </a:pPr>
            <a:endParaRPr lang="en-US" altLang="en-US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 marL="661988" lvl="1">
              <a:lnSpc>
                <a:spcPct val="100000"/>
              </a:lnSpc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Registration – Accuracy of filings</a:t>
            </a:r>
          </a:p>
          <a:p>
            <a:pPr marL="661988" lvl="1">
              <a:lnSpc>
                <a:spcPct val="100000"/>
              </a:lnSpc>
            </a:pPr>
            <a:endParaRPr lang="en-US" alt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 marL="661988" lvl="1">
              <a:lnSpc>
                <a:spcPct val="100000"/>
              </a:lnSpc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Operations – Supervisory, sales, program services</a:t>
            </a: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95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67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Exams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1901"/>
            <a:ext cx="7886700" cy="4945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Routine </a:t>
            </a: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exams are typically a four-part </a:t>
            </a: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process.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Pre-Exam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On-Site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Post-Exam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Resolution</a:t>
            </a:r>
            <a:endParaRPr lang="en-US" alt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		</a:t>
            </a: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Onsite portion of exam may last from one day to  a week depending on several factors.</a:t>
            </a:r>
            <a:b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</a:br>
            <a:endParaRPr lang="en-US" alt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</a:pPr>
            <a:r>
              <a:rPr lang="en-US" alt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Usually one or two examiners.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5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0491"/>
            <a:ext cx="7886700" cy="6635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Pre-Exam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232"/>
            <a:ext cx="8121650" cy="48350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Notification of upcoming exam typically done with a phone call followed by a fax or e-mail with a list of documents to have ready.</a:t>
            </a:r>
          </a:p>
          <a:p>
            <a:pPr marL="273050" indent="-27305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19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Pre-Exam Questionnaire</a:t>
            </a:r>
          </a:p>
          <a:p>
            <a:pPr marL="273050" indent="-273050">
              <a:lnSpc>
                <a:spcPct val="100000"/>
              </a:lnSpc>
              <a:buNone/>
              <a:defRPr/>
            </a:pPr>
            <a:endParaRPr lang="en-US" sz="19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May request documents prior to on-site visit.</a:t>
            </a:r>
          </a:p>
          <a:p>
            <a:pPr marL="273050" indent="-27305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19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Some exams may be unannounced.</a:t>
            </a:r>
          </a:p>
          <a:p>
            <a:pPr marL="273050" indent="-27305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19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During this time, the examiner conducts background research (Registration, Internet, Social Media, etc…)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16961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312"/>
            <a:ext cx="7886700" cy="86360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Onsite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7913"/>
            <a:ext cx="8324850" cy="50593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Introduction and description of the purpose of the </a:t>
            </a: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visit.</a:t>
            </a:r>
          </a:p>
          <a:p>
            <a:pPr>
              <a:spcAft>
                <a:spcPts val="1200"/>
              </a:spcAft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Identify </a:t>
            </a: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contact/point person for the examiner.</a:t>
            </a:r>
          </a:p>
          <a:p>
            <a:pPr>
              <a:spcAft>
                <a:spcPts val="1200"/>
              </a:spcAft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Try </a:t>
            </a: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to meet key personnel.</a:t>
            </a:r>
          </a:p>
          <a:p>
            <a:pPr>
              <a:spcAft>
                <a:spcPts val="1200"/>
              </a:spcAft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Initial </a:t>
            </a: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interview conducted by </a:t>
            </a: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examiner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Tour </a:t>
            </a: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of the </a:t>
            </a: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office</a:t>
            </a:r>
          </a:p>
          <a:p>
            <a:pPr lvl="2">
              <a:spcAft>
                <a:spcPts val="1200"/>
              </a:spcAft>
              <a:defRPr/>
            </a:pP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Where </a:t>
            </a:r>
            <a:r>
              <a:rPr lang="en-US" sz="1900" i="1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are your </a:t>
            </a: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records?</a:t>
            </a:r>
          </a:p>
          <a:p>
            <a:pPr lvl="2">
              <a:spcAft>
                <a:spcPts val="1200"/>
              </a:spcAft>
              <a:defRPr/>
            </a:pP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Where </a:t>
            </a:r>
            <a:r>
              <a:rPr lang="en-US" sz="1900" i="1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is the </a:t>
            </a: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copier?</a:t>
            </a:r>
          </a:p>
          <a:p>
            <a:pPr lvl="2">
              <a:spcAft>
                <a:spcPts val="1200"/>
              </a:spcAft>
              <a:defRPr/>
            </a:pP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Where </a:t>
            </a:r>
            <a:r>
              <a:rPr lang="en-US" sz="1900" i="1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can I </a:t>
            </a:r>
            <a:r>
              <a:rPr lang="en-US" sz="1900" i="1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work?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19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Interview</a:t>
            </a:r>
            <a:r>
              <a:rPr lang="en-US" sz="19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: Questions about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0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Onsite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7601"/>
            <a:ext cx="8096250" cy="50593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Document/File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review.  Sample client accounts.</a:t>
            </a:r>
          </a:p>
          <a:p>
            <a:pPr marL="273050" indent="-27305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modules</a:t>
            </a:r>
          </a:p>
          <a:p>
            <a:pPr marL="273050" indent="-273050">
              <a:lnSpc>
                <a:spcPct val="100000"/>
              </a:lnSpc>
              <a:buNone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Exit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interview (optional</a:t>
            </a: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).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The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examiner explains what comes next. May be done onsite or may come after the actual visit, but not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5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Post Exam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6801"/>
            <a:ext cx="7886700" cy="511016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Once examiner leaves the premises, the exam is not over.</a:t>
            </a:r>
          </a:p>
          <a:p>
            <a:pPr marL="731838" lvl="1" indent="-457200"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Most of exam is done back at the office, and frequently additional documents or information is requested.</a:t>
            </a:r>
          </a:p>
          <a:p>
            <a:pPr marL="547688" lvl="1" indent="-273050">
              <a:lnSpc>
                <a:spcPct val="100000"/>
              </a:lnSpc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Exam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report “deficiency letter” prepared.</a:t>
            </a:r>
          </a:p>
          <a:p>
            <a:pPr marL="273050" indent="-273050"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May </a:t>
            </a: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take one to several weeks depending on several factors.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6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35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Resolution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1100"/>
            <a:ext cx="8210550" cy="4995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Once post-exam work is complete, an exam report or deficiency letter may be sent via certified mail.</a:t>
            </a:r>
          </a:p>
          <a:p>
            <a:pPr marL="273050" indent="-273050">
              <a:lnSpc>
                <a:spcPct val="100000"/>
              </a:lnSpc>
              <a:buNone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Registrant must respond to the deficiency letter in writing, usually within a set amount of time.</a:t>
            </a:r>
          </a:p>
          <a:p>
            <a:pPr marL="273050" indent="-273050">
              <a:lnSpc>
                <a:spcPct val="100000"/>
              </a:lnSpc>
              <a:buNone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Once all deficiencies have been satisfactorily addressed, exam is closed.</a:t>
            </a:r>
          </a:p>
          <a:p>
            <a:pPr marL="273050" indent="-273050">
              <a:lnSpc>
                <a:spcPct val="100000"/>
              </a:lnSpc>
              <a:buNone/>
              <a:defRPr/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Certain issues may be referred to enforcement.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Noto Serif" panose="02020502060505020204" pitchFamily="18"/>
              <a:ea typeface="Noto Serif" panose="02020502060505020204" pitchFamily="18"/>
              <a:cs typeface="Noto Serif" panose="020205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9635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 PPT Template" id="{31F87E08-E1AC-4835-9F47-27EB43DF1426}" vid="{E0FBF7B6-B003-47FE-8E1A-973C06636E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 PPT Template</Template>
  <TotalTime>91</TotalTime>
  <Words>366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Noto Serif</vt:lpstr>
      <vt:lpstr>Noto Serif SemBd</vt:lpstr>
      <vt:lpstr>Times New Roman</vt:lpstr>
      <vt:lpstr>Wingdings</vt:lpstr>
      <vt:lpstr>Office Theme</vt:lpstr>
      <vt:lpstr>PowerPoint Presentation</vt:lpstr>
      <vt:lpstr>Exams </vt:lpstr>
      <vt:lpstr>Exams</vt:lpstr>
      <vt:lpstr>Exams</vt:lpstr>
      <vt:lpstr>Pre-Exam</vt:lpstr>
      <vt:lpstr>Onsite</vt:lpstr>
      <vt:lpstr>Onsite</vt:lpstr>
      <vt:lpstr>Post Exam</vt:lpstr>
      <vt:lpstr>Resolution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Frusha</dc:creator>
  <cp:lastModifiedBy>Vickie Burkes</cp:lastModifiedBy>
  <cp:revision>16</cp:revision>
  <dcterms:created xsi:type="dcterms:W3CDTF">2019-12-18T19:18:27Z</dcterms:created>
  <dcterms:modified xsi:type="dcterms:W3CDTF">2020-08-03T14:59:18Z</dcterms:modified>
</cp:coreProperties>
</file>